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rygada 1918"/>
      <p:regular r:id="rId16"/>
    </p:embeddedFont>
    <p:embeddedFont>
      <p:font typeface="Brygada 1918"/>
      <p:regular r:id="rId17"/>
    </p:embeddedFont>
    <p:embeddedFont>
      <p:font typeface="Brygada 1918"/>
      <p:regular r:id="rId18"/>
    </p:embeddedFont>
    <p:embeddedFont>
      <p:font typeface="Brygada 1918"/>
      <p:regular r:id="rId19"/>
    </p:embeddedFont>
    <p:embeddedFont>
      <p:font typeface="Montserrat Medium"/>
      <p:regular r:id="rId20"/>
    </p:embeddedFont>
    <p:embeddedFont>
      <p:font typeface="Montserrat Medium"/>
      <p:regular r:id="rId21"/>
    </p:embeddedFont>
    <p:embeddedFont>
      <p:font typeface="Montserrat Medium"/>
      <p:regular r:id="rId22"/>
    </p:embeddedFont>
    <p:embeddedFont>
      <p:font typeface="Montserrat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2384584"/>
            <a:ext cx="7645479" cy="1427083"/>
          </a:xfrm>
          <a:prstGeom prst="rect">
            <a:avLst/>
          </a:prstGeom>
          <a:noFill/>
          <a:ln/>
        </p:spPr>
        <p:txBody>
          <a:bodyPr wrap="squar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YouTube Analytics Dashboard</a:t>
            </a:r>
            <a:endParaRPr lang="en-US" sz="4450" dirty="0"/>
          </a:p>
        </p:txBody>
      </p:sp>
      <p:sp>
        <p:nvSpPr>
          <p:cNvPr id="4" name="Text 1"/>
          <p:cNvSpPr/>
          <p:nvPr/>
        </p:nvSpPr>
        <p:spPr>
          <a:xfrm>
            <a:off x="749260" y="4132778"/>
            <a:ext cx="7645479"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Welcome to our comprehensive YouTube Analytics Dashboard, a powerful tool that provides deep insights into the performance and growth of your YouTube channel. This presentation will guide you through the key metrics, visualizations, and strategies to maximize your YouTube success.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594967"/>
            <a:ext cx="8500229"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Data Sources and Methodology</a:t>
            </a:r>
            <a:endParaRPr lang="en-US" sz="4450" dirty="0"/>
          </a:p>
        </p:txBody>
      </p:sp>
      <p:sp>
        <p:nvSpPr>
          <p:cNvPr id="3" name="Text 1"/>
          <p:cNvSpPr/>
          <p:nvPr/>
        </p:nvSpPr>
        <p:spPr>
          <a:xfrm>
            <a:off x="749260" y="3843695"/>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Data Sources</a:t>
            </a:r>
            <a:endParaRPr lang="en-US" sz="2200" dirty="0"/>
          </a:p>
        </p:txBody>
      </p:sp>
      <p:sp>
        <p:nvSpPr>
          <p:cNvPr id="4" name="Text 2"/>
          <p:cNvSpPr/>
          <p:nvPr/>
        </p:nvSpPr>
        <p:spPr>
          <a:xfrm>
            <a:off x="749260" y="4414599"/>
            <a:ext cx="6304836"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We gather information from the YouTube Analytics API, Google Trends, and demographic databases to give you a complete picture of your channel's performance.</a:t>
            </a:r>
            <a:endParaRPr lang="en-US" sz="1650" dirty="0"/>
          </a:p>
        </p:txBody>
      </p:sp>
      <p:sp>
        <p:nvSpPr>
          <p:cNvPr id="5" name="Text 3"/>
          <p:cNvSpPr/>
          <p:nvPr/>
        </p:nvSpPr>
        <p:spPr>
          <a:xfrm>
            <a:off x="7583924" y="3843695"/>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Methodology</a:t>
            </a:r>
            <a:endParaRPr lang="en-US" sz="2200" dirty="0"/>
          </a:p>
        </p:txBody>
      </p:sp>
      <p:sp>
        <p:nvSpPr>
          <p:cNvPr id="6" name="Text 4"/>
          <p:cNvSpPr/>
          <p:nvPr/>
        </p:nvSpPr>
        <p:spPr>
          <a:xfrm>
            <a:off x="7583924" y="4414599"/>
            <a:ext cx="6304836"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Our team uses smart data analysis and comparison with industry benchmarks to provide clear, practical insights about your YouTube channel.</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4969" y="714256"/>
            <a:ext cx="7734062" cy="1342549"/>
          </a:xfrm>
          <a:prstGeom prst="rect">
            <a:avLst/>
          </a:prstGeom>
          <a:noFill/>
          <a:ln/>
        </p:spPr>
        <p:txBody>
          <a:bodyPr wrap="square" lIns="0" tIns="0" rIns="0" bIns="0" rtlCol="0" anchor="t"/>
          <a:lstStyle/>
          <a:p>
            <a:pPr indent="0" marL="0">
              <a:lnSpc>
                <a:spcPts val="5250"/>
              </a:lnSpc>
              <a:buNone/>
            </a:pPr>
            <a:r>
              <a:rPr lang="en-US" sz="4200" b="1" dirty="0">
                <a:solidFill>
                  <a:srgbClr val="FFB393"/>
                </a:solidFill>
                <a:latin typeface="Brygada 1918 Bold" pitchFamily="34" charset="0"/>
                <a:ea typeface="Brygada 1918 Bold" pitchFamily="34" charset="-122"/>
                <a:cs typeface="Brygada 1918 Bold" pitchFamily="34" charset="-120"/>
              </a:rPr>
              <a:t>Key Metrics and Visualizations</a:t>
            </a:r>
            <a:endParaRPr lang="en-US" sz="4200" dirty="0"/>
          </a:p>
        </p:txBody>
      </p:sp>
      <p:sp>
        <p:nvSpPr>
          <p:cNvPr id="4" name="Shape 1"/>
          <p:cNvSpPr/>
          <p:nvPr/>
        </p:nvSpPr>
        <p:spPr>
          <a:xfrm>
            <a:off x="704969" y="2358866"/>
            <a:ext cx="3766423" cy="2470785"/>
          </a:xfrm>
          <a:prstGeom prst="roundRect">
            <a:avLst>
              <a:gd name="adj" fmla="val 1223"/>
            </a:avLst>
          </a:prstGeom>
          <a:solidFill>
            <a:srgbClr val="4D1529"/>
          </a:solidFill>
          <a:ln/>
        </p:spPr>
      </p:sp>
      <p:sp>
        <p:nvSpPr>
          <p:cNvPr id="5" name="Text 2"/>
          <p:cNvSpPr/>
          <p:nvPr/>
        </p:nvSpPr>
        <p:spPr>
          <a:xfrm>
            <a:off x="906304" y="2560201"/>
            <a:ext cx="2977277" cy="335756"/>
          </a:xfrm>
          <a:prstGeom prst="rect">
            <a:avLst/>
          </a:prstGeom>
          <a:noFill/>
          <a:ln/>
        </p:spPr>
        <p:txBody>
          <a:bodyPr wrap="none" lIns="0" tIns="0" rIns="0" bIns="0" rtlCol="0" anchor="t"/>
          <a:lstStyle/>
          <a:p>
            <a:pPr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Views and Engagement</a:t>
            </a:r>
            <a:endParaRPr lang="en-US" sz="2100" dirty="0"/>
          </a:p>
        </p:txBody>
      </p:sp>
      <p:sp>
        <p:nvSpPr>
          <p:cNvPr id="6" name="Text 3"/>
          <p:cNvSpPr/>
          <p:nvPr/>
        </p:nvSpPr>
        <p:spPr>
          <a:xfrm>
            <a:off x="906304" y="3016806"/>
            <a:ext cx="3363754" cy="1611511"/>
          </a:xfrm>
          <a:prstGeom prst="rect">
            <a:avLst/>
          </a:prstGeom>
          <a:noFill/>
          <a:ln/>
        </p:spPr>
        <p:txBody>
          <a:bodyPr wrap="square" lIns="0" tIns="0" rIns="0" bIns="0" rtlCol="0" anchor="t"/>
          <a:lstStyle/>
          <a:p>
            <a:pPr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Track your video views, watch time, and engagement metrics to understand content performance and audience behavior.</a:t>
            </a:r>
            <a:endParaRPr lang="en-US" sz="1550" dirty="0"/>
          </a:p>
        </p:txBody>
      </p:sp>
      <p:sp>
        <p:nvSpPr>
          <p:cNvPr id="7" name="Shape 4"/>
          <p:cNvSpPr/>
          <p:nvPr/>
        </p:nvSpPr>
        <p:spPr>
          <a:xfrm>
            <a:off x="4672727" y="2358866"/>
            <a:ext cx="3766423" cy="2470785"/>
          </a:xfrm>
          <a:prstGeom prst="roundRect">
            <a:avLst>
              <a:gd name="adj" fmla="val 1223"/>
            </a:avLst>
          </a:prstGeom>
          <a:solidFill>
            <a:srgbClr val="4D1529"/>
          </a:solidFill>
          <a:ln/>
        </p:spPr>
      </p:sp>
      <p:sp>
        <p:nvSpPr>
          <p:cNvPr id="8" name="Text 5"/>
          <p:cNvSpPr/>
          <p:nvPr/>
        </p:nvSpPr>
        <p:spPr>
          <a:xfrm>
            <a:off x="4874062" y="2560201"/>
            <a:ext cx="2685574" cy="335756"/>
          </a:xfrm>
          <a:prstGeom prst="rect">
            <a:avLst/>
          </a:prstGeom>
          <a:noFill/>
          <a:ln/>
        </p:spPr>
        <p:txBody>
          <a:bodyPr wrap="none" lIns="0" tIns="0" rIns="0" bIns="0" rtlCol="0" anchor="t"/>
          <a:lstStyle/>
          <a:p>
            <a:pPr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Subscriber Growth</a:t>
            </a:r>
            <a:endParaRPr lang="en-US" sz="2100" dirty="0"/>
          </a:p>
        </p:txBody>
      </p:sp>
      <p:sp>
        <p:nvSpPr>
          <p:cNvPr id="9" name="Text 6"/>
          <p:cNvSpPr/>
          <p:nvPr/>
        </p:nvSpPr>
        <p:spPr>
          <a:xfrm>
            <a:off x="4874062" y="3016806"/>
            <a:ext cx="3363754" cy="1289209"/>
          </a:xfrm>
          <a:prstGeom prst="rect">
            <a:avLst/>
          </a:prstGeom>
          <a:noFill/>
          <a:ln/>
        </p:spPr>
        <p:txBody>
          <a:bodyPr wrap="square" lIns="0" tIns="0" rIns="0" bIns="0" rtlCol="0" anchor="t"/>
          <a:lstStyle/>
          <a:p>
            <a:pPr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Monitor your subscriber count, growth rate, and trends to identify effective subscriber acquisition strategies.</a:t>
            </a:r>
            <a:endParaRPr lang="en-US" sz="1550" dirty="0"/>
          </a:p>
        </p:txBody>
      </p:sp>
      <p:sp>
        <p:nvSpPr>
          <p:cNvPr id="10" name="Shape 7"/>
          <p:cNvSpPr/>
          <p:nvPr/>
        </p:nvSpPr>
        <p:spPr>
          <a:xfrm>
            <a:off x="704969" y="5030986"/>
            <a:ext cx="3766423" cy="2484239"/>
          </a:xfrm>
          <a:prstGeom prst="roundRect">
            <a:avLst>
              <a:gd name="adj" fmla="val 1216"/>
            </a:avLst>
          </a:prstGeom>
          <a:solidFill>
            <a:srgbClr val="4D1529"/>
          </a:solidFill>
          <a:ln/>
        </p:spPr>
      </p:sp>
      <p:sp>
        <p:nvSpPr>
          <p:cNvPr id="11" name="Text 8"/>
          <p:cNvSpPr/>
          <p:nvPr/>
        </p:nvSpPr>
        <p:spPr>
          <a:xfrm>
            <a:off x="906304" y="5232321"/>
            <a:ext cx="3363754" cy="671512"/>
          </a:xfrm>
          <a:prstGeom prst="rect">
            <a:avLst/>
          </a:prstGeom>
          <a:noFill/>
          <a:ln/>
        </p:spPr>
        <p:txBody>
          <a:bodyPr wrap="square" lIns="0" tIns="0" rIns="0" bIns="0" rtlCol="0" anchor="t"/>
          <a:lstStyle/>
          <a:p>
            <a:pPr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Revenue and Monetization</a:t>
            </a:r>
            <a:endParaRPr lang="en-US" sz="2100" dirty="0"/>
          </a:p>
        </p:txBody>
      </p:sp>
      <p:sp>
        <p:nvSpPr>
          <p:cNvPr id="12" name="Text 9"/>
          <p:cNvSpPr/>
          <p:nvPr/>
        </p:nvSpPr>
        <p:spPr>
          <a:xfrm>
            <a:off x="906304" y="6024682"/>
            <a:ext cx="3363754" cy="1289209"/>
          </a:xfrm>
          <a:prstGeom prst="rect">
            <a:avLst/>
          </a:prstGeom>
          <a:noFill/>
          <a:ln/>
        </p:spPr>
        <p:txBody>
          <a:bodyPr wrap="square" lIns="0" tIns="0" rIns="0" bIns="0" rtlCol="0" anchor="t"/>
          <a:lstStyle/>
          <a:p>
            <a:pPr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Analyze your earnings, ad performance, and monetization potential to maximize your channel's revenue opportunities.</a:t>
            </a:r>
            <a:endParaRPr lang="en-US" sz="1550" dirty="0"/>
          </a:p>
        </p:txBody>
      </p:sp>
      <p:sp>
        <p:nvSpPr>
          <p:cNvPr id="13" name="Shape 10"/>
          <p:cNvSpPr/>
          <p:nvPr/>
        </p:nvSpPr>
        <p:spPr>
          <a:xfrm>
            <a:off x="4672727" y="5030986"/>
            <a:ext cx="3766423" cy="2484239"/>
          </a:xfrm>
          <a:prstGeom prst="roundRect">
            <a:avLst>
              <a:gd name="adj" fmla="val 1216"/>
            </a:avLst>
          </a:prstGeom>
          <a:solidFill>
            <a:srgbClr val="4D1529"/>
          </a:solidFill>
          <a:ln/>
        </p:spPr>
      </p:sp>
      <p:sp>
        <p:nvSpPr>
          <p:cNvPr id="14" name="Text 11"/>
          <p:cNvSpPr/>
          <p:nvPr/>
        </p:nvSpPr>
        <p:spPr>
          <a:xfrm>
            <a:off x="4874062" y="5232321"/>
            <a:ext cx="2685574" cy="335756"/>
          </a:xfrm>
          <a:prstGeom prst="rect">
            <a:avLst/>
          </a:prstGeom>
          <a:noFill/>
          <a:ln/>
        </p:spPr>
        <p:txBody>
          <a:bodyPr wrap="none" lIns="0" tIns="0" rIns="0" bIns="0" rtlCol="0" anchor="t"/>
          <a:lstStyle/>
          <a:p>
            <a:pPr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Channel Health</a:t>
            </a:r>
            <a:endParaRPr lang="en-US" sz="2100" dirty="0"/>
          </a:p>
        </p:txBody>
      </p:sp>
      <p:sp>
        <p:nvSpPr>
          <p:cNvPr id="15" name="Text 12"/>
          <p:cNvSpPr/>
          <p:nvPr/>
        </p:nvSpPr>
        <p:spPr>
          <a:xfrm>
            <a:off x="4874062" y="5688925"/>
            <a:ext cx="3363754" cy="1611511"/>
          </a:xfrm>
          <a:prstGeom prst="rect">
            <a:avLst/>
          </a:prstGeom>
          <a:noFill/>
          <a:ln/>
        </p:spPr>
        <p:txBody>
          <a:bodyPr wrap="square" lIns="0" tIns="0" rIns="0" bIns="0" rtlCol="0" anchor="t"/>
          <a:lstStyle/>
          <a:p>
            <a:pPr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Assess your channel's overall health and performance using comprehensive metrics and benchmarking against industry standards.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9260" y="2423755"/>
            <a:ext cx="7154823"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Ranking of Top YouTubers</a:t>
            </a:r>
            <a:endParaRPr lang="en-US" sz="4450" dirty="0"/>
          </a:p>
        </p:txBody>
      </p:sp>
      <p:sp>
        <p:nvSpPr>
          <p:cNvPr id="3" name="Text 1"/>
          <p:cNvSpPr/>
          <p:nvPr/>
        </p:nvSpPr>
        <p:spPr>
          <a:xfrm>
            <a:off x="749260" y="3672483"/>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Subscriber Leaders</a:t>
            </a:r>
            <a:endParaRPr lang="en-US" sz="2200" dirty="0"/>
          </a:p>
        </p:txBody>
      </p:sp>
      <p:sp>
        <p:nvSpPr>
          <p:cNvPr id="4" name="Text 2"/>
          <p:cNvSpPr/>
          <p:nvPr/>
        </p:nvSpPr>
        <p:spPr>
          <a:xfrm>
            <a:off x="749260" y="4243388"/>
            <a:ext cx="6304836"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Discover the top YouTube channels ranked by total subscribers, and learn from their content strategies and audience engagement tactics.</a:t>
            </a:r>
            <a:endParaRPr lang="en-US" sz="1650" dirty="0"/>
          </a:p>
        </p:txBody>
      </p:sp>
      <p:sp>
        <p:nvSpPr>
          <p:cNvPr id="5" name="Text 3"/>
          <p:cNvSpPr/>
          <p:nvPr/>
        </p:nvSpPr>
        <p:spPr>
          <a:xfrm>
            <a:off x="7583924" y="3672483"/>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View Leaders</a:t>
            </a:r>
            <a:endParaRPr lang="en-US" sz="2200" dirty="0"/>
          </a:p>
        </p:txBody>
      </p:sp>
      <p:sp>
        <p:nvSpPr>
          <p:cNvPr id="6" name="Text 4"/>
          <p:cNvSpPr/>
          <p:nvPr/>
        </p:nvSpPr>
        <p:spPr>
          <a:xfrm>
            <a:off x="7583924" y="4243388"/>
            <a:ext cx="6304836"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Analyze the most-viewed YouTube channels and understand the factors that contribute to their high view counts, such as content quality, promotion, and audience targeting.</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183" y="707112"/>
            <a:ext cx="7747635" cy="1329928"/>
          </a:xfrm>
          <a:prstGeom prst="rect">
            <a:avLst/>
          </a:prstGeom>
          <a:noFill/>
          <a:ln/>
        </p:spPr>
        <p:txBody>
          <a:bodyPr wrap="square" lIns="0" tIns="0" rIns="0" bIns="0" rtlCol="0" anchor="t"/>
          <a:lstStyle/>
          <a:p>
            <a:pPr indent="0" marL="0">
              <a:lnSpc>
                <a:spcPts val="5200"/>
              </a:lnSpc>
              <a:buNone/>
            </a:pPr>
            <a:r>
              <a:rPr lang="en-US" sz="4150" b="1" dirty="0">
                <a:solidFill>
                  <a:srgbClr val="FFB393"/>
                </a:solidFill>
                <a:latin typeface="Brygada 1918 Bold" pitchFamily="34" charset="0"/>
                <a:ea typeface="Brygada 1918 Bold" pitchFamily="34" charset="-122"/>
                <a:cs typeface="Brygada 1918 Bold" pitchFamily="34" charset="-120"/>
              </a:rPr>
              <a:t>Channel Growth and Subscriber Trends</a:t>
            </a:r>
            <a:endParaRPr lang="en-US" sz="4150" dirty="0"/>
          </a:p>
        </p:txBody>
      </p:sp>
      <p:sp>
        <p:nvSpPr>
          <p:cNvPr id="4" name="Shape 1"/>
          <p:cNvSpPr/>
          <p:nvPr/>
        </p:nvSpPr>
        <p:spPr>
          <a:xfrm>
            <a:off x="985957" y="2336244"/>
            <a:ext cx="22860" cy="5186124"/>
          </a:xfrm>
          <a:prstGeom prst="roundRect">
            <a:avLst>
              <a:gd name="adj" fmla="val 130912"/>
            </a:avLst>
          </a:prstGeom>
          <a:solidFill>
            <a:srgbClr val="662E42"/>
          </a:solidFill>
          <a:ln/>
        </p:spPr>
      </p:sp>
      <p:sp>
        <p:nvSpPr>
          <p:cNvPr id="5" name="Shape 2"/>
          <p:cNvSpPr/>
          <p:nvPr/>
        </p:nvSpPr>
        <p:spPr>
          <a:xfrm>
            <a:off x="1198959" y="2773680"/>
            <a:ext cx="698183" cy="22860"/>
          </a:xfrm>
          <a:prstGeom prst="roundRect">
            <a:avLst>
              <a:gd name="adj" fmla="val 130912"/>
            </a:avLst>
          </a:prstGeom>
          <a:solidFill>
            <a:srgbClr val="662E42"/>
          </a:solidFill>
          <a:ln/>
        </p:spPr>
      </p:sp>
      <p:sp>
        <p:nvSpPr>
          <p:cNvPr id="6" name="Shape 3"/>
          <p:cNvSpPr/>
          <p:nvPr/>
        </p:nvSpPr>
        <p:spPr>
          <a:xfrm>
            <a:off x="772954" y="2560677"/>
            <a:ext cx="448866" cy="448866"/>
          </a:xfrm>
          <a:prstGeom prst="roundRect">
            <a:avLst>
              <a:gd name="adj" fmla="val 6667"/>
            </a:avLst>
          </a:prstGeom>
          <a:solidFill>
            <a:srgbClr val="4D1529"/>
          </a:solidFill>
          <a:ln/>
        </p:spPr>
      </p:sp>
      <p:sp>
        <p:nvSpPr>
          <p:cNvPr id="7" name="Text 4"/>
          <p:cNvSpPr/>
          <p:nvPr/>
        </p:nvSpPr>
        <p:spPr>
          <a:xfrm>
            <a:off x="917615" y="2625447"/>
            <a:ext cx="159544" cy="319207"/>
          </a:xfrm>
          <a:prstGeom prst="rect">
            <a:avLst/>
          </a:prstGeom>
          <a:noFill/>
          <a:ln/>
        </p:spPr>
        <p:txBody>
          <a:bodyPr wrap="none" lIns="0" tIns="0" rIns="0" bIns="0" rtlCol="0" anchor="t"/>
          <a:lstStyle/>
          <a:p>
            <a:pPr algn="ctr" indent="0" marL="0">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1</a:t>
            </a:r>
            <a:endParaRPr lang="en-US" sz="2500" dirty="0"/>
          </a:p>
        </p:txBody>
      </p:sp>
      <p:sp>
        <p:nvSpPr>
          <p:cNvPr id="8" name="Text 5"/>
          <p:cNvSpPr/>
          <p:nvPr/>
        </p:nvSpPr>
        <p:spPr>
          <a:xfrm>
            <a:off x="2094667" y="2535674"/>
            <a:ext cx="2660094" cy="332423"/>
          </a:xfrm>
          <a:prstGeom prst="rect">
            <a:avLst/>
          </a:prstGeom>
          <a:noFill/>
          <a:ln/>
        </p:spPr>
        <p:txBody>
          <a:bodyPr wrap="none" lIns="0" tIns="0" rIns="0" bIns="0" rtlCol="0" anchor="t"/>
          <a:lstStyle/>
          <a:p>
            <a:pPr algn="l" indent="0" marL="0">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Channel Inception</a:t>
            </a:r>
            <a:endParaRPr lang="en-US" sz="2050" dirty="0"/>
          </a:p>
        </p:txBody>
      </p:sp>
      <p:sp>
        <p:nvSpPr>
          <p:cNvPr id="9" name="Text 6"/>
          <p:cNvSpPr/>
          <p:nvPr/>
        </p:nvSpPr>
        <p:spPr>
          <a:xfrm>
            <a:off x="2094667" y="2987754"/>
            <a:ext cx="6351151" cy="638413"/>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Understand the early stages of your channel's growth and the factors that influenced your initial subscriber and view count.</a:t>
            </a:r>
            <a:endParaRPr lang="en-US" sz="1550" dirty="0"/>
          </a:p>
        </p:txBody>
      </p:sp>
      <p:sp>
        <p:nvSpPr>
          <p:cNvPr id="10" name="Shape 7"/>
          <p:cNvSpPr/>
          <p:nvPr/>
        </p:nvSpPr>
        <p:spPr>
          <a:xfrm>
            <a:off x="1198959" y="4462463"/>
            <a:ext cx="698183" cy="22860"/>
          </a:xfrm>
          <a:prstGeom prst="roundRect">
            <a:avLst>
              <a:gd name="adj" fmla="val 130912"/>
            </a:avLst>
          </a:prstGeom>
          <a:solidFill>
            <a:srgbClr val="662E42"/>
          </a:solidFill>
          <a:ln/>
        </p:spPr>
      </p:sp>
      <p:sp>
        <p:nvSpPr>
          <p:cNvPr id="11" name="Shape 8"/>
          <p:cNvSpPr/>
          <p:nvPr/>
        </p:nvSpPr>
        <p:spPr>
          <a:xfrm>
            <a:off x="772954" y="4249460"/>
            <a:ext cx="448866" cy="448866"/>
          </a:xfrm>
          <a:prstGeom prst="roundRect">
            <a:avLst>
              <a:gd name="adj" fmla="val 6667"/>
            </a:avLst>
          </a:prstGeom>
          <a:solidFill>
            <a:srgbClr val="4D1529"/>
          </a:solidFill>
          <a:ln/>
        </p:spPr>
      </p:sp>
      <p:sp>
        <p:nvSpPr>
          <p:cNvPr id="12" name="Text 9"/>
          <p:cNvSpPr/>
          <p:nvPr/>
        </p:nvSpPr>
        <p:spPr>
          <a:xfrm>
            <a:off x="906423" y="4314230"/>
            <a:ext cx="181928" cy="319207"/>
          </a:xfrm>
          <a:prstGeom prst="rect">
            <a:avLst/>
          </a:prstGeom>
          <a:noFill/>
          <a:ln/>
        </p:spPr>
        <p:txBody>
          <a:bodyPr wrap="none" lIns="0" tIns="0" rIns="0" bIns="0" rtlCol="0" anchor="t"/>
          <a:lstStyle/>
          <a:p>
            <a:pPr algn="ctr" indent="0" marL="0">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2</a:t>
            </a:r>
            <a:endParaRPr lang="en-US" sz="2500" dirty="0"/>
          </a:p>
        </p:txBody>
      </p:sp>
      <p:sp>
        <p:nvSpPr>
          <p:cNvPr id="13" name="Text 10"/>
          <p:cNvSpPr/>
          <p:nvPr/>
        </p:nvSpPr>
        <p:spPr>
          <a:xfrm>
            <a:off x="2094667" y="4224457"/>
            <a:ext cx="2860477" cy="332423"/>
          </a:xfrm>
          <a:prstGeom prst="rect">
            <a:avLst/>
          </a:prstGeom>
          <a:noFill/>
          <a:ln/>
        </p:spPr>
        <p:txBody>
          <a:bodyPr wrap="none" lIns="0" tIns="0" rIns="0" bIns="0" rtlCol="0" anchor="t"/>
          <a:lstStyle/>
          <a:p>
            <a:pPr algn="l" indent="0" marL="0">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Subscriber Milestones</a:t>
            </a:r>
            <a:endParaRPr lang="en-US" sz="2050" dirty="0"/>
          </a:p>
        </p:txBody>
      </p:sp>
      <p:sp>
        <p:nvSpPr>
          <p:cNvPr id="14" name="Text 11"/>
          <p:cNvSpPr/>
          <p:nvPr/>
        </p:nvSpPr>
        <p:spPr>
          <a:xfrm>
            <a:off x="2094667" y="4676537"/>
            <a:ext cx="6351151" cy="957620"/>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Identify key subscriber milestones and the marketing strategies that drove your channel's subscriber growth over time.</a:t>
            </a:r>
            <a:endParaRPr lang="en-US" sz="1550" dirty="0"/>
          </a:p>
        </p:txBody>
      </p:sp>
      <p:sp>
        <p:nvSpPr>
          <p:cNvPr id="15" name="Shape 12"/>
          <p:cNvSpPr/>
          <p:nvPr/>
        </p:nvSpPr>
        <p:spPr>
          <a:xfrm>
            <a:off x="1198959" y="6470452"/>
            <a:ext cx="698183" cy="22860"/>
          </a:xfrm>
          <a:prstGeom prst="roundRect">
            <a:avLst>
              <a:gd name="adj" fmla="val 130912"/>
            </a:avLst>
          </a:prstGeom>
          <a:solidFill>
            <a:srgbClr val="662E42"/>
          </a:solidFill>
          <a:ln/>
        </p:spPr>
      </p:sp>
      <p:sp>
        <p:nvSpPr>
          <p:cNvPr id="16" name="Shape 13"/>
          <p:cNvSpPr/>
          <p:nvPr/>
        </p:nvSpPr>
        <p:spPr>
          <a:xfrm>
            <a:off x="772954" y="6257449"/>
            <a:ext cx="448866" cy="448866"/>
          </a:xfrm>
          <a:prstGeom prst="roundRect">
            <a:avLst>
              <a:gd name="adj" fmla="val 6667"/>
            </a:avLst>
          </a:prstGeom>
          <a:solidFill>
            <a:srgbClr val="4D1529"/>
          </a:solidFill>
          <a:ln/>
        </p:spPr>
      </p:sp>
      <p:sp>
        <p:nvSpPr>
          <p:cNvPr id="17" name="Text 14"/>
          <p:cNvSpPr/>
          <p:nvPr/>
        </p:nvSpPr>
        <p:spPr>
          <a:xfrm>
            <a:off x="899993" y="6322219"/>
            <a:ext cx="194667" cy="319207"/>
          </a:xfrm>
          <a:prstGeom prst="rect">
            <a:avLst/>
          </a:prstGeom>
          <a:noFill/>
          <a:ln/>
        </p:spPr>
        <p:txBody>
          <a:bodyPr wrap="none" lIns="0" tIns="0" rIns="0" bIns="0" rtlCol="0" anchor="t"/>
          <a:lstStyle/>
          <a:p>
            <a:pPr algn="ctr" indent="0" marL="0">
              <a:lnSpc>
                <a:spcPts val="2500"/>
              </a:lnSpc>
              <a:buNone/>
            </a:pPr>
            <a:r>
              <a:rPr lang="en-US" sz="2500" b="1" dirty="0">
                <a:solidFill>
                  <a:srgbClr val="F4CAB8"/>
                </a:solidFill>
                <a:latin typeface="Brygada 1918 Bold" pitchFamily="34" charset="0"/>
                <a:ea typeface="Brygada 1918 Bold" pitchFamily="34" charset="-122"/>
                <a:cs typeface="Brygada 1918 Bold" pitchFamily="34" charset="-120"/>
              </a:rPr>
              <a:t>3</a:t>
            </a:r>
            <a:endParaRPr lang="en-US" sz="2500" dirty="0"/>
          </a:p>
        </p:txBody>
      </p:sp>
      <p:sp>
        <p:nvSpPr>
          <p:cNvPr id="18" name="Text 15"/>
          <p:cNvSpPr/>
          <p:nvPr/>
        </p:nvSpPr>
        <p:spPr>
          <a:xfrm>
            <a:off x="2094667" y="6232446"/>
            <a:ext cx="2660094" cy="332423"/>
          </a:xfrm>
          <a:prstGeom prst="rect">
            <a:avLst/>
          </a:prstGeom>
          <a:noFill/>
          <a:ln/>
        </p:spPr>
        <p:txBody>
          <a:bodyPr wrap="none" lIns="0" tIns="0" rIns="0" bIns="0" rtlCol="0" anchor="t"/>
          <a:lstStyle/>
          <a:p>
            <a:pPr algn="l" indent="0" marL="0">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Future Projections</a:t>
            </a:r>
            <a:endParaRPr lang="en-US" sz="2050" dirty="0"/>
          </a:p>
        </p:txBody>
      </p:sp>
      <p:sp>
        <p:nvSpPr>
          <p:cNvPr id="19" name="Text 16"/>
          <p:cNvSpPr/>
          <p:nvPr/>
        </p:nvSpPr>
        <p:spPr>
          <a:xfrm>
            <a:off x="2094667" y="6684526"/>
            <a:ext cx="6351151" cy="638413"/>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Leverage data-driven forecasting to predict your channel's future growth and plan for long-term success.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2594967"/>
            <a:ext cx="11215449"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Video Performance by Category and Title</a:t>
            </a:r>
            <a:endParaRPr lang="en-US" sz="4450" dirty="0"/>
          </a:p>
        </p:txBody>
      </p:sp>
      <p:sp>
        <p:nvSpPr>
          <p:cNvPr id="3" name="Text 1"/>
          <p:cNvSpPr/>
          <p:nvPr/>
        </p:nvSpPr>
        <p:spPr>
          <a:xfrm>
            <a:off x="749260" y="3843695"/>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Category Trends</a:t>
            </a:r>
            <a:endParaRPr lang="en-US" sz="2200" dirty="0"/>
          </a:p>
        </p:txBody>
      </p:sp>
      <p:sp>
        <p:nvSpPr>
          <p:cNvPr id="4" name="Text 2"/>
          <p:cNvSpPr/>
          <p:nvPr/>
        </p:nvSpPr>
        <p:spPr>
          <a:xfrm>
            <a:off x="749260" y="4414599"/>
            <a:ext cx="6304836"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Analyze your video performance across different content categories to identify your strongest performing niches and opportunities for expansion.</a:t>
            </a:r>
            <a:endParaRPr lang="en-US" sz="1650" dirty="0"/>
          </a:p>
        </p:txBody>
      </p:sp>
      <p:sp>
        <p:nvSpPr>
          <p:cNvPr id="5" name="Text 3"/>
          <p:cNvSpPr/>
          <p:nvPr/>
        </p:nvSpPr>
        <p:spPr>
          <a:xfrm>
            <a:off x="7583924" y="3843695"/>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Title Optimization</a:t>
            </a:r>
            <a:endParaRPr lang="en-US" sz="2200" dirty="0"/>
          </a:p>
        </p:txBody>
      </p:sp>
      <p:sp>
        <p:nvSpPr>
          <p:cNvPr id="6" name="Text 4"/>
          <p:cNvSpPr/>
          <p:nvPr/>
        </p:nvSpPr>
        <p:spPr>
          <a:xfrm>
            <a:off x="7583924" y="4414599"/>
            <a:ext cx="6304836"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Discover which video titles resonate best with your audience and learn how to craft captivating titles that drive views and engagement.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1938576"/>
            <a:ext cx="7645479" cy="1427083"/>
          </a:xfrm>
          <a:prstGeom prst="rect">
            <a:avLst/>
          </a:prstGeom>
          <a:noFill/>
          <a:ln/>
        </p:spPr>
        <p:txBody>
          <a:bodyPr wrap="squar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Insights on Uploads and Geographies</a:t>
            </a:r>
            <a:endParaRPr lang="en-US" sz="4450" dirty="0"/>
          </a:p>
        </p:txBody>
      </p:sp>
      <p:pic>
        <p:nvPicPr>
          <p:cNvPr id="4" name="Image 1" descr="preencoded.png">    </p:cNvPr>
          <p:cNvPicPr>
            <a:picLocks noChangeAspect="1"/>
          </p:cNvPicPr>
          <p:nvPr/>
        </p:nvPicPr>
        <p:blipFill>
          <a:blip r:embed="rId2"/>
          <a:stretch>
            <a:fillRect/>
          </a:stretch>
        </p:blipFill>
        <p:spPr>
          <a:xfrm>
            <a:off x="749260" y="3686770"/>
            <a:ext cx="535186" cy="535186"/>
          </a:xfrm>
          <a:prstGeom prst="rect">
            <a:avLst/>
          </a:prstGeom>
        </p:spPr>
      </p:pic>
      <p:sp>
        <p:nvSpPr>
          <p:cNvPr id="5" name="Text 1"/>
          <p:cNvSpPr/>
          <p:nvPr/>
        </p:nvSpPr>
        <p:spPr>
          <a:xfrm>
            <a:off x="749260" y="4436031"/>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Upload Frequency</a:t>
            </a:r>
            <a:endParaRPr lang="en-US" sz="2200" dirty="0"/>
          </a:p>
        </p:txBody>
      </p:sp>
      <p:sp>
        <p:nvSpPr>
          <p:cNvPr id="6" name="Text 2"/>
          <p:cNvSpPr/>
          <p:nvPr/>
        </p:nvSpPr>
        <p:spPr>
          <a:xfrm>
            <a:off x="749260" y="4921210"/>
            <a:ext cx="3662124"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Understand the optimal upload cadence to keep your audience engaged and maximize your channel's growth.</a:t>
            </a:r>
            <a:endParaRPr lang="en-US" sz="1650" dirty="0"/>
          </a:p>
        </p:txBody>
      </p:sp>
      <p:pic>
        <p:nvPicPr>
          <p:cNvPr id="7" name="Image 2" descr="preencoded.png">    </p:cNvPr>
          <p:cNvPicPr>
            <a:picLocks noChangeAspect="1"/>
          </p:cNvPicPr>
          <p:nvPr/>
        </p:nvPicPr>
        <p:blipFill>
          <a:blip r:embed="rId3"/>
          <a:stretch>
            <a:fillRect/>
          </a:stretch>
        </p:blipFill>
        <p:spPr>
          <a:xfrm>
            <a:off x="4732496" y="3686770"/>
            <a:ext cx="535186" cy="535186"/>
          </a:xfrm>
          <a:prstGeom prst="rect">
            <a:avLst/>
          </a:prstGeom>
        </p:spPr>
      </p:pic>
      <p:sp>
        <p:nvSpPr>
          <p:cNvPr id="8" name="Text 3"/>
          <p:cNvSpPr/>
          <p:nvPr/>
        </p:nvSpPr>
        <p:spPr>
          <a:xfrm>
            <a:off x="4732496" y="4436031"/>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Geographic Insights</a:t>
            </a:r>
            <a:endParaRPr lang="en-US" sz="2200" dirty="0"/>
          </a:p>
        </p:txBody>
      </p:sp>
      <p:sp>
        <p:nvSpPr>
          <p:cNvPr id="9" name="Text 4"/>
          <p:cNvSpPr/>
          <p:nvPr/>
        </p:nvSpPr>
        <p:spPr>
          <a:xfrm>
            <a:off x="4732496" y="4921210"/>
            <a:ext cx="3662243"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Leverage your audience's geographic distribution to target content and promotion strategies for specific regions.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0176"/>
          </a:xfrm>
          <a:prstGeom prst="rect">
            <a:avLst/>
          </a:prstGeom>
        </p:spPr>
      </p:pic>
      <p:sp>
        <p:nvSpPr>
          <p:cNvPr id="3" name="Text 0"/>
          <p:cNvSpPr/>
          <p:nvPr/>
        </p:nvSpPr>
        <p:spPr>
          <a:xfrm>
            <a:off x="660797" y="2879408"/>
            <a:ext cx="8913733" cy="629364"/>
          </a:xfrm>
          <a:prstGeom prst="rect">
            <a:avLst/>
          </a:prstGeom>
          <a:noFill/>
          <a:ln/>
        </p:spPr>
        <p:txBody>
          <a:bodyPr wrap="none" lIns="0" tIns="0" rIns="0" bIns="0" rtlCol="0" anchor="t"/>
          <a:lstStyle/>
          <a:p>
            <a:pPr indent="0" marL="0">
              <a:lnSpc>
                <a:spcPts val="4950"/>
              </a:lnSpc>
              <a:buNone/>
            </a:pPr>
            <a:r>
              <a:rPr lang="en-US" sz="3950" b="1" dirty="0">
                <a:solidFill>
                  <a:srgbClr val="FFB393"/>
                </a:solidFill>
                <a:latin typeface="Brygada 1918 Bold" pitchFamily="34" charset="0"/>
                <a:ea typeface="Brygada 1918 Bold" pitchFamily="34" charset="-122"/>
                <a:cs typeface="Brygada 1918 Bold" pitchFamily="34" charset="-120"/>
              </a:rPr>
              <a:t>Earnings and Monetization Potential</a:t>
            </a:r>
            <a:endParaRPr lang="en-US" sz="3950" dirty="0"/>
          </a:p>
        </p:txBody>
      </p:sp>
      <p:sp>
        <p:nvSpPr>
          <p:cNvPr id="4" name="Text 1"/>
          <p:cNvSpPr/>
          <p:nvPr/>
        </p:nvSpPr>
        <p:spPr>
          <a:xfrm>
            <a:off x="660797" y="3886200"/>
            <a:ext cx="6512838" cy="623054"/>
          </a:xfrm>
          <a:prstGeom prst="rect">
            <a:avLst/>
          </a:prstGeom>
          <a:noFill/>
          <a:ln/>
        </p:spPr>
        <p:txBody>
          <a:bodyPr wrap="none" lIns="0" tIns="0" rIns="0" bIns="0" rtlCol="0" anchor="t"/>
          <a:lstStyle/>
          <a:p>
            <a:pPr algn="ctr" indent="0" marL="0">
              <a:lnSpc>
                <a:spcPts val="4900"/>
              </a:lnSpc>
              <a:buNone/>
            </a:pPr>
            <a:r>
              <a:rPr lang="en-US" sz="4900" b="1" dirty="0">
                <a:solidFill>
                  <a:srgbClr val="F4CAB8"/>
                </a:solidFill>
                <a:latin typeface="Brygada 1918 Bold" pitchFamily="34" charset="0"/>
                <a:ea typeface="Brygada 1918 Bold" pitchFamily="34" charset="-122"/>
                <a:cs typeface="Brygada 1918 Bold" pitchFamily="34" charset="-120"/>
              </a:rPr>
              <a:t>$50K</a:t>
            </a:r>
            <a:endParaRPr lang="en-US" sz="4900" dirty="0"/>
          </a:p>
        </p:txBody>
      </p:sp>
      <p:sp>
        <p:nvSpPr>
          <p:cNvPr id="5" name="Text 2"/>
          <p:cNvSpPr/>
          <p:nvPr/>
        </p:nvSpPr>
        <p:spPr>
          <a:xfrm>
            <a:off x="2387918" y="4745117"/>
            <a:ext cx="3058478" cy="314563"/>
          </a:xfrm>
          <a:prstGeom prst="rect">
            <a:avLst/>
          </a:prstGeom>
          <a:noFill/>
          <a:ln/>
        </p:spPr>
        <p:txBody>
          <a:bodyPr wrap="none" lIns="0" tIns="0" rIns="0" bIns="0" rtlCol="0" anchor="t"/>
          <a:lstStyle/>
          <a:p>
            <a:pPr algn="ctr"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Lowest Monthly Earnings</a:t>
            </a:r>
            <a:endParaRPr lang="en-US" sz="1950" dirty="0"/>
          </a:p>
        </p:txBody>
      </p:sp>
      <p:sp>
        <p:nvSpPr>
          <p:cNvPr id="6" name="Text 3"/>
          <p:cNvSpPr/>
          <p:nvPr/>
        </p:nvSpPr>
        <p:spPr>
          <a:xfrm>
            <a:off x="7456765" y="3886200"/>
            <a:ext cx="6512838" cy="623054"/>
          </a:xfrm>
          <a:prstGeom prst="rect">
            <a:avLst/>
          </a:prstGeom>
          <a:noFill/>
          <a:ln/>
        </p:spPr>
        <p:txBody>
          <a:bodyPr wrap="none" lIns="0" tIns="0" rIns="0" bIns="0" rtlCol="0" anchor="t"/>
          <a:lstStyle/>
          <a:p>
            <a:pPr algn="ctr" indent="0" marL="0">
              <a:lnSpc>
                <a:spcPts val="4900"/>
              </a:lnSpc>
              <a:buNone/>
            </a:pPr>
            <a:r>
              <a:rPr lang="en-US" sz="4900" b="1" dirty="0">
                <a:solidFill>
                  <a:srgbClr val="F4CAB8"/>
                </a:solidFill>
                <a:latin typeface="Brygada 1918 Bold" pitchFamily="34" charset="0"/>
                <a:ea typeface="Brygada 1918 Bold" pitchFamily="34" charset="-122"/>
                <a:cs typeface="Brygada 1918 Bold" pitchFamily="34" charset="-120"/>
              </a:rPr>
              <a:t>$150K</a:t>
            </a:r>
            <a:endParaRPr lang="en-US" sz="4900" dirty="0"/>
          </a:p>
        </p:txBody>
      </p:sp>
      <p:sp>
        <p:nvSpPr>
          <p:cNvPr id="7" name="Text 4"/>
          <p:cNvSpPr/>
          <p:nvPr/>
        </p:nvSpPr>
        <p:spPr>
          <a:xfrm>
            <a:off x="9136975" y="4745117"/>
            <a:ext cx="3152299" cy="314563"/>
          </a:xfrm>
          <a:prstGeom prst="rect">
            <a:avLst/>
          </a:prstGeom>
          <a:noFill/>
          <a:ln/>
        </p:spPr>
        <p:txBody>
          <a:bodyPr wrap="none" lIns="0" tIns="0" rIns="0" bIns="0" rtlCol="0" anchor="t"/>
          <a:lstStyle/>
          <a:p>
            <a:pPr algn="ctr"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Highest Monthly Earnings</a:t>
            </a:r>
            <a:endParaRPr lang="en-US" sz="1950" dirty="0"/>
          </a:p>
        </p:txBody>
      </p:sp>
      <p:sp>
        <p:nvSpPr>
          <p:cNvPr id="8" name="Text 5"/>
          <p:cNvSpPr/>
          <p:nvPr/>
        </p:nvSpPr>
        <p:spPr>
          <a:xfrm>
            <a:off x="660797" y="5720358"/>
            <a:ext cx="6512838" cy="623054"/>
          </a:xfrm>
          <a:prstGeom prst="rect">
            <a:avLst/>
          </a:prstGeom>
          <a:noFill/>
          <a:ln/>
        </p:spPr>
        <p:txBody>
          <a:bodyPr wrap="none" lIns="0" tIns="0" rIns="0" bIns="0" rtlCol="0" anchor="t"/>
          <a:lstStyle/>
          <a:p>
            <a:pPr algn="ctr" indent="0" marL="0">
              <a:lnSpc>
                <a:spcPts val="4900"/>
              </a:lnSpc>
              <a:buNone/>
            </a:pPr>
            <a:r>
              <a:rPr lang="en-US" sz="4900" b="1" dirty="0">
                <a:solidFill>
                  <a:srgbClr val="F4CAB8"/>
                </a:solidFill>
                <a:latin typeface="Brygada 1918 Bold" pitchFamily="34" charset="0"/>
                <a:ea typeface="Brygada 1918 Bold" pitchFamily="34" charset="-122"/>
                <a:cs typeface="Brygada 1918 Bold" pitchFamily="34" charset="-120"/>
              </a:rPr>
              <a:t>$500K</a:t>
            </a:r>
            <a:endParaRPr lang="en-US" sz="4900" dirty="0"/>
          </a:p>
        </p:txBody>
      </p:sp>
      <p:sp>
        <p:nvSpPr>
          <p:cNvPr id="9" name="Text 6"/>
          <p:cNvSpPr/>
          <p:nvPr/>
        </p:nvSpPr>
        <p:spPr>
          <a:xfrm>
            <a:off x="2512100" y="6579275"/>
            <a:ext cx="2810232" cy="314563"/>
          </a:xfrm>
          <a:prstGeom prst="rect">
            <a:avLst/>
          </a:prstGeom>
          <a:noFill/>
          <a:ln/>
        </p:spPr>
        <p:txBody>
          <a:bodyPr wrap="none" lIns="0" tIns="0" rIns="0" bIns="0" rtlCol="0" anchor="t"/>
          <a:lstStyle/>
          <a:p>
            <a:pPr algn="ctr"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Lowest Yearly Earnings</a:t>
            </a:r>
            <a:endParaRPr lang="en-US" sz="1950" dirty="0"/>
          </a:p>
        </p:txBody>
      </p:sp>
      <p:sp>
        <p:nvSpPr>
          <p:cNvPr id="10" name="Text 7"/>
          <p:cNvSpPr/>
          <p:nvPr/>
        </p:nvSpPr>
        <p:spPr>
          <a:xfrm>
            <a:off x="7456765" y="5720358"/>
            <a:ext cx="6512838" cy="623054"/>
          </a:xfrm>
          <a:prstGeom prst="rect">
            <a:avLst/>
          </a:prstGeom>
          <a:noFill/>
          <a:ln/>
        </p:spPr>
        <p:txBody>
          <a:bodyPr wrap="none" lIns="0" tIns="0" rIns="0" bIns="0" rtlCol="0" anchor="t"/>
          <a:lstStyle/>
          <a:p>
            <a:pPr algn="ctr" indent="0" marL="0">
              <a:lnSpc>
                <a:spcPts val="4900"/>
              </a:lnSpc>
              <a:buNone/>
            </a:pPr>
            <a:r>
              <a:rPr lang="en-US" sz="4900" b="1" dirty="0">
                <a:solidFill>
                  <a:srgbClr val="F4CAB8"/>
                </a:solidFill>
                <a:latin typeface="Brygada 1918 Bold" pitchFamily="34" charset="0"/>
                <a:ea typeface="Brygada 1918 Bold" pitchFamily="34" charset="-122"/>
                <a:cs typeface="Brygada 1918 Bold" pitchFamily="34" charset="-120"/>
              </a:rPr>
              <a:t>$1.8M</a:t>
            </a:r>
            <a:endParaRPr lang="en-US" sz="4900" dirty="0"/>
          </a:p>
        </p:txBody>
      </p:sp>
      <p:sp>
        <p:nvSpPr>
          <p:cNvPr id="11" name="Text 8"/>
          <p:cNvSpPr/>
          <p:nvPr/>
        </p:nvSpPr>
        <p:spPr>
          <a:xfrm>
            <a:off x="9261158" y="6579275"/>
            <a:ext cx="2904053" cy="314563"/>
          </a:xfrm>
          <a:prstGeom prst="rect">
            <a:avLst/>
          </a:prstGeom>
          <a:noFill/>
          <a:ln/>
        </p:spPr>
        <p:txBody>
          <a:bodyPr wrap="none" lIns="0" tIns="0" rIns="0" bIns="0" rtlCol="0" anchor="t"/>
          <a:lstStyle/>
          <a:p>
            <a:pPr algn="ctr"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Highest Yearly Earnings</a:t>
            </a:r>
            <a:endParaRPr lang="en-US" sz="1950" dirty="0"/>
          </a:p>
        </p:txBody>
      </p:sp>
      <p:sp>
        <p:nvSpPr>
          <p:cNvPr id="12" name="Text 9"/>
          <p:cNvSpPr/>
          <p:nvPr/>
        </p:nvSpPr>
        <p:spPr>
          <a:xfrm>
            <a:off x="660797" y="7106245"/>
            <a:ext cx="13308806" cy="604123"/>
          </a:xfrm>
          <a:prstGeom prst="rect">
            <a:avLst/>
          </a:prstGeom>
          <a:noFill/>
          <a:ln/>
        </p:spPr>
        <p:txBody>
          <a:bodyPr wrap="square" lIns="0" tIns="0" rIns="0" bIns="0" rtlCol="0" anchor="t"/>
          <a:lstStyle/>
          <a:p>
            <a:pPr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Unlock the full revenue potential of your YouTube channel by optimizing your monetization strategies, ad placements, and audience targeting.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709851"/>
            <a:ext cx="570940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Conclusion</a:t>
            </a:r>
            <a:endParaRPr lang="en-US" sz="4450" dirty="0"/>
          </a:p>
        </p:txBody>
      </p:sp>
      <p:sp>
        <p:nvSpPr>
          <p:cNvPr id="4" name="Shape 1"/>
          <p:cNvSpPr/>
          <p:nvPr/>
        </p:nvSpPr>
        <p:spPr>
          <a:xfrm>
            <a:off x="749260" y="1985367"/>
            <a:ext cx="481727" cy="481727"/>
          </a:xfrm>
          <a:prstGeom prst="roundRect">
            <a:avLst>
              <a:gd name="adj" fmla="val 6667"/>
            </a:avLst>
          </a:prstGeom>
          <a:solidFill>
            <a:srgbClr val="4D1529"/>
          </a:solidFill>
          <a:ln/>
        </p:spPr>
      </p:sp>
      <p:sp>
        <p:nvSpPr>
          <p:cNvPr id="5" name="Text 2"/>
          <p:cNvSpPr/>
          <p:nvPr/>
        </p:nvSpPr>
        <p:spPr>
          <a:xfrm>
            <a:off x="904399" y="2054900"/>
            <a:ext cx="17133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1</a:t>
            </a:r>
            <a:endParaRPr lang="en-US" sz="2650" dirty="0"/>
          </a:p>
        </p:txBody>
      </p:sp>
      <p:sp>
        <p:nvSpPr>
          <p:cNvPr id="6" name="Text 3"/>
          <p:cNvSpPr/>
          <p:nvPr/>
        </p:nvSpPr>
        <p:spPr>
          <a:xfrm>
            <a:off x="1445062" y="1985367"/>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Key Takeaways</a:t>
            </a:r>
            <a:endParaRPr lang="en-US" sz="2200" dirty="0"/>
          </a:p>
        </p:txBody>
      </p:sp>
      <p:sp>
        <p:nvSpPr>
          <p:cNvPr id="7" name="Text 4"/>
          <p:cNvSpPr/>
          <p:nvPr/>
        </p:nvSpPr>
        <p:spPr>
          <a:xfrm>
            <a:off x="1445062" y="2470547"/>
            <a:ext cx="3019901" cy="2396966"/>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Leverage the insights from our comprehensive YouTube Analytics Dashboard to drive engagement, subscriber growth, and revenue for your channel.</a:t>
            </a:r>
            <a:endParaRPr lang="en-US" sz="1650" dirty="0"/>
          </a:p>
        </p:txBody>
      </p:sp>
      <p:sp>
        <p:nvSpPr>
          <p:cNvPr id="8" name="Shape 5"/>
          <p:cNvSpPr/>
          <p:nvPr/>
        </p:nvSpPr>
        <p:spPr>
          <a:xfrm>
            <a:off x="4679037" y="1985367"/>
            <a:ext cx="481727" cy="481727"/>
          </a:xfrm>
          <a:prstGeom prst="roundRect">
            <a:avLst>
              <a:gd name="adj" fmla="val 6667"/>
            </a:avLst>
          </a:prstGeom>
          <a:solidFill>
            <a:srgbClr val="4D1529"/>
          </a:solidFill>
          <a:ln/>
        </p:spPr>
      </p:sp>
      <p:sp>
        <p:nvSpPr>
          <p:cNvPr id="9" name="Text 6"/>
          <p:cNvSpPr/>
          <p:nvPr/>
        </p:nvSpPr>
        <p:spPr>
          <a:xfrm>
            <a:off x="4822269" y="2054900"/>
            <a:ext cx="195263"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2</a:t>
            </a:r>
            <a:endParaRPr lang="en-US" sz="2650" dirty="0"/>
          </a:p>
        </p:txBody>
      </p:sp>
      <p:sp>
        <p:nvSpPr>
          <p:cNvPr id="10" name="Text 7"/>
          <p:cNvSpPr/>
          <p:nvPr/>
        </p:nvSpPr>
        <p:spPr>
          <a:xfrm>
            <a:off x="5374838" y="1985367"/>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Next Steps</a:t>
            </a:r>
            <a:endParaRPr lang="en-US" sz="2200" dirty="0"/>
          </a:p>
        </p:txBody>
      </p:sp>
      <p:sp>
        <p:nvSpPr>
          <p:cNvPr id="11" name="Text 8"/>
          <p:cNvSpPr/>
          <p:nvPr/>
        </p:nvSpPr>
        <p:spPr>
          <a:xfrm>
            <a:off x="5374838" y="2470547"/>
            <a:ext cx="3019901"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Implement the strategies and best practices outlined in this presentation to take your YouTube channel to new heights of success.</a:t>
            </a:r>
            <a:endParaRPr lang="en-US" sz="1650" dirty="0"/>
          </a:p>
        </p:txBody>
      </p:sp>
      <p:sp>
        <p:nvSpPr>
          <p:cNvPr id="12" name="Shape 9"/>
          <p:cNvSpPr/>
          <p:nvPr/>
        </p:nvSpPr>
        <p:spPr>
          <a:xfrm>
            <a:off x="749260" y="5322451"/>
            <a:ext cx="481727" cy="481727"/>
          </a:xfrm>
          <a:prstGeom prst="roundRect">
            <a:avLst>
              <a:gd name="adj" fmla="val 6667"/>
            </a:avLst>
          </a:prstGeom>
          <a:solidFill>
            <a:srgbClr val="4D1529"/>
          </a:solidFill>
          <a:ln/>
        </p:spPr>
      </p:sp>
      <p:sp>
        <p:nvSpPr>
          <p:cNvPr id="13" name="Text 10"/>
          <p:cNvSpPr/>
          <p:nvPr/>
        </p:nvSpPr>
        <p:spPr>
          <a:xfrm>
            <a:off x="885587" y="5391983"/>
            <a:ext cx="208955"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3</a:t>
            </a:r>
            <a:endParaRPr lang="en-US" sz="2650" dirty="0"/>
          </a:p>
        </p:txBody>
      </p:sp>
      <p:sp>
        <p:nvSpPr>
          <p:cNvPr id="14" name="Text 11"/>
          <p:cNvSpPr/>
          <p:nvPr/>
        </p:nvSpPr>
        <p:spPr>
          <a:xfrm>
            <a:off x="1445062" y="532245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Continued Support</a:t>
            </a:r>
            <a:endParaRPr lang="en-US" sz="2200" dirty="0"/>
          </a:p>
        </p:txBody>
      </p:sp>
      <p:sp>
        <p:nvSpPr>
          <p:cNvPr id="15" name="Text 12"/>
          <p:cNvSpPr/>
          <p:nvPr/>
        </p:nvSpPr>
        <p:spPr>
          <a:xfrm>
            <a:off x="1445062" y="5807631"/>
            <a:ext cx="3019901"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Our team is here to provide ongoing guidance and support as you navigate the ever-evolving YouTube landscape.</a:t>
            </a:r>
            <a:endParaRPr lang="en-US" sz="1650" dirty="0"/>
          </a:p>
        </p:txBody>
      </p:sp>
      <p:sp>
        <p:nvSpPr>
          <p:cNvPr id="16" name="Shape 13"/>
          <p:cNvSpPr/>
          <p:nvPr/>
        </p:nvSpPr>
        <p:spPr>
          <a:xfrm>
            <a:off x="4679037" y="5322451"/>
            <a:ext cx="481727" cy="481727"/>
          </a:xfrm>
          <a:prstGeom prst="roundRect">
            <a:avLst>
              <a:gd name="adj" fmla="val 6667"/>
            </a:avLst>
          </a:prstGeom>
          <a:solidFill>
            <a:srgbClr val="4D1529"/>
          </a:solidFill>
          <a:ln/>
        </p:spPr>
      </p:sp>
      <p:sp>
        <p:nvSpPr>
          <p:cNvPr id="17" name="Text 14"/>
          <p:cNvSpPr/>
          <p:nvPr/>
        </p:nvSpPr>
        <p:spPr>
          <a:xfrm>
            <a:off x="4812030" y="5391983"/>
            <a:ext cx="21574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4</a:t>
            </a:r>
            <a:endParaRPr lang="en-US" sz="2650" dirty="0"/>
          </a:p>
        </p:txBody>
      </p:sp>
      <p:sp>
        <p:nvSpPr>
          <p:cNvPr id="18" name="Text 15"/>
          <p:cNvSpPr/>
          <p:nvPr/>
        </p:nvSpPr>
        <p:spPr>
          <a:xfrm>
            <a:off x="5374838" y="532245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Thank You</a:t>
            </a:r>
            <a:endParaRPr lang="en-US" sz="2200" dirty="0"/>
          </a:p>
        </p:txBody>
      </p:sp>
      <p:sp>
        <p:nvSpPr>
          <p:cNvPr id="19" name="Text 16"/>
          <p:cNvSpPr/>
          <p:nvPr/>
        </p:nvSpPr>
        <p:spPr>
          <a:xfrm>
            <a:off x="5374838" y="5807631"/>
            <a:ext cx="3019901"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Thank you for your time and attention. Let's work together to unlock the full potential of your YouTube channel!</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2024-11-15T05:35:53Z</dcterms:created>
  <dcterms:modified xsi:type="dcterms:W3CDTF">2024-11-15T05:35:53Z</dcterms:modified>
</cp:coreProperties>
</file>